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1" r:id="rId4"/>
    <p:sldId id="263" r:id="rId5"/>
    <p:sldId id="262" r:id="rId6"/>
    <p:sldId id="258" r:id="rId7"/>
    <p:sldId id="260" r:id="rId8"/>
    <p:sldId id="25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6afb51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6afb51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6afb515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6afb515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51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6afb515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6afb515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83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6afb515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6afb515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84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6afb515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6afb515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6afb515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6afb515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46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6afb515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6afb515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29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b.it/struttura/commissioni-e-gruppi/df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fp.liuc.it/Capitolo6.html" TargetMode="External"/><Relationship Id="rId3" Type="http://schemas.openxmlformats.org/officeDocument/2006/relationships/hyperlink" Target="http://dfp.liuc.it/Capitolo1.html" TargetMode="External"/><Relationship Id="rId7" Type="http://schemas.openxmlformats.org/officeDocument/2006/relationships/hyperlink" Target="http://dfp.liuc.it/Capitolo5.html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fp.liuc.it/Capitolo4.html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dfp.liuc.it/Capitolo3.html" TargetMode="External"/><Relationship Id="rId10" Type="http://schemas.openxmlformats.org/officeDocument/2006/relationships/hyperlink" Target="http://dfp.liuc.it/Capitolo8.html" TargetMode="External"/><Relationship Id="rId4" Type="http://schemas.openxmlformats.org/officeDocument/2006/relationships/hyperlink" Target="http://dfp.liuc.it/Capitolo2.html" TargetMode="External"/><Relationship Id="rId9" Type="http://schemas.openxmlformats.org/officeDocument/2006/relationships/hyperlink" Target="http://dfp.liuc.it/Capitolo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3650" y="3752850"/>
            <a:ext cx="8227800" cy="8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79" b="1" dirty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1879" b="1" dirty="0">
                <a:solidFill>
                  <a:schemeClr val="accent5"/>
                </a:solidFill>
              </a:rPr>
              <a:t>Il gruppo di studio sulla Documentazione di fonte pubblica di AIB</a:t>
            </a:r>
            <a:br>
              <a:rPr lang="it-IT" sz="1879" b="1" dirty="0">
                <a:solidFill>
                  <a:schemeClr val="accent5"/>
                </a:solidFill>
              </a:rPr>
            </a:br>
            <a:r>
              <a:rPr lang="it" sz="1080" i="1" dirty="0">
                <a:solidFill>
                  <a:schemeClr val="accent5"/>
                </a:solidFill>
              </a:rPr>
              <a:t>Laura Ballestra, LIUC Università Carlo Cattaneo, Coordinatore DFP</a:t>
            </a:r>
            <a:endParaRPr sz="1080" i="1" dirty="0">
              <a:solidFill>
                <a:schemeClr val="accent5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19497" t="47517" b="2033"/>
          <a:stretch/>
        </p:blipFill>
        <p:spPr>
          <a:xfrm>
            <a:off x="4212075" y="278450"/>
            <a:ext cx="3949749" cy="3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53388"/>
          <a:stretch/>
        </p:blipFill>
        <p:spPr>
          <a:xfrm>
            <a:off x="873288" y="0"/>
            <a:ext cx="5127650" cy="328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>
                <a:solidFill>
                  <a:schemeClr val="accent5"/>
                </a:solidFill>
              </a:rPr>
              <a:t>Il gruppo di Studio DFP di AIB Associazione italiana biblioteche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it-IT" sz="2163" dirty="0">
                <a:hlinkClick r:id="rId3"/>
              </a:rPr>
              <a:t>https://www.aib.it/struttura/commissioni-e-gruppi/dfp/</a:t>
            </a:r>
            <a:endParaRPr lang="it-IT" sz="2163" dirty="0"/>
          </a:p>
          <a:p>
            <a:pPr marL="0" lvl="0" indent="0">
              <a:spcAft>
                <a:spcPts val="1200"/>
              </a:spcAft>
              <a:buNone/>
            </a:pPr>
            <a:endParaRPr sz="2163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it-IT" b="1" dirty="0"/>
              <a:t>Il gruppo di studio 2021-2023</a:t>
            </a:r>
          </a:p>
          <a:p>
            <a:endParaRPr lang="it-IT" dirty="0"/>
          </a:p>
          <a:p>
            <a:pPr marL="114300" indent="0">
              <a:buNone/>
            </a:pPr>
            <a:r>
              <a:rPr lang="it-IT" dirty="0"/>
              <a:t>Laura Ballestra – Coordinatrice </a:t>
            </a:r>
          </a:p>
          <a:p>
            <a:pPr marL="114300" indent="0">
              <a:buNone/>
            </a:pPr>
            <a:r>
              <a:rPr lang="it-IT" dirty="0"/>
              <a:t>Lucia Antonelli</a:t>
            </a:r>
          </a:p>
          <a:p>
            <a:pPr marL="114300" indent="0">
              <a:buNone/>
            </a:pPr>
            <a:r>
              <a:rPr lang="it-IT" dirty="0"/>
              <a:t>Cristina Biancofiore </a:t>
            </a:r>
          </a:p>
          <a:p>
            <a:pPr marL="114300" indent="0">
              <a:buNone/>
            </a:pPr>
            <a:r>
              <a:rPr lang="it-IT" dirty="0"/>
              <a:t>Chiara Carlucci </a:t>
            </a:r>
          </a:p>
          <a:p>
            <a:pPr marL="114300" indent="0">
              <a:buNone/>
            </a:pPr>
            <a:r>
              <a:rPr lang="it-IT" dirty="0"/>
              <a:t>Katia Ferri </a:t>
            </a:r>
          </a:p>
          <a:p>
            <a:pPr marL="114300" indent="0">
              <a:buNone/>
            </a:pPr>
            <a:r>
              <a:rPr lang="it-IT" dirty="0"/>
              <a:t>Maria Graziani </a:t>
            </a:r>
          </a:p>
          <a:p>
            <a:pPr marL="114300" indent="0">
              <a:buNone/>
            </a:pPr>
            <a:r>
              <a:rPr lang="it-IT" dirty="0"/>
              <a:t>Alexia Sasso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b="1" dirty="0"/>
              <a:t>Consulenti</a:t>
            </a:r>
          </a:p>
          <a:p>
            <a:pPr marL="114300" indent="0">
              <a:buNone/>
            </a:pPr>
            <a:r>
              <a:rPr lang="it-IT" dirty="0"/>
              <a:t>Piero </a:t>
            </a:r>
            <a:r>
              <a:rPr lang="it-IT" dirty="0" err="1"/>
              <a:t>Cavaleri</a:t>
            </a:r>
            <a:endParaRPr lang="it-IT" dirty="0"/>
          </a:p>
          <a:p>
            <a:pPr marL="114300" indent="0">
              <a:buNone/>
            </a:pPr>
            <a:r>
              <a:rPr lang="it-IT" dirty="0"/>
              <a:t>Chiara De </a:t>
            </a:r>
            <a:r>
              <a:rPr lang="it-IT" dirty="0" err="1"/>
              <a:t>Vecchis</a:t>
            </a:r>
            <a:endParaRPr lang="it-IT" dirty="0"/>
          </a:p>
          <a:p>
            <a:pPr marL="114300" indent="0">
              <a:buNone/>
            </a:pPr>
            <a:r>
              <a:rPr lang="it-IT" dirty="0"/>
              <a:t>Fernando Venturini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b="1" dirty="0"/>
              <a:t>Delegato CEN</a:t>
            </a:r>
          </a:p>
          <a:p>
            <a:pPr marL="114300" indent="0">
              <a:buNone/>
            </a:pPr>
            <a:r>
              <a:rPr lang="it-IT" dirty="0"/>
              <a:t>Rosa Maiello</a:t>
            </a:r>
          </a:p>
          <a:p>
            <a:endParaRPr lang="it-IT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73375" y="2048644"/>
            <a:ext cx="72777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163" dirty="0"/>
              <a:t>Il Repertorio DFP (1997-maggio 2021)</a:t>
            </a: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>
                <a:solidFill>
                  <a:schemeClr val="accent5"/>
                </a:solidFill>
              </a:rPr>
              <a:t>Cosa abbiamo fatto : Documentazione e aggiornamento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668" y="1045024"/>
            <a:ext cx="3793331" cy="30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7369" y="1390123"/>
            <a:ext cx="72777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" sz="2163" dirty="0"/>
              <a:t>Documenti e dati pubblici sul web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sz="2400" dirty="0"/>
              <a:t>Venturini, Fernando-Cavaleri, Piero (a cura di), </a:t>
            </a:r>
            <a:r>
              <a:rPr lang="it-IT" sz="2400" i="1" dirty="0"/>
              <a:t>Documenti e dati pubblici sul web: guida all’informazione di fonte pubblica in rete</a:t>
            </a:r>
            <a:r>
              <a:rPr lang="it-IT" sz="2400" dirty="0"/>
              <a:t>. Bologna: Il Mulino, 2014</a:t>
            </a:r>
            <a:endParaRPr lang="it" sz="2163" dirty="0"/>
          </a:p>
          <a:p>
            <a:pPr marL="114300" indent="0">
              <a:buNone/>
            </a:pPr>
            <a:r>
              <a:rPr lang="it-IT" sz="2400" dirty="0">
                <a:hlinkClick r:id="rId3"/>
              </a:rPr>
              <a:t>Cap. 1: Conoscibilità, disponibilità e ruolo di Internet</a:t>
            </a:r>
          </a:p>
          <a:p>
            <a:pPr marL="114300" indent="0">
              <a:buNone/>
            </a:pPr>
            <a:r>
              <a:rPr lang="it-IT" sz="2400" dirty="0"/>
              <a:t>di Fernando Venturini</a:t>
            </a:r>
          </a:p>
          <a:p>
            <a:pPr marL="114300" indent="0">
              <a:buNone/>
            </a:pPr>
            <a:r>
              <a:rPr lang="it-IT" sz="2400" dirty="0">
                <a:hlinkClick r:id="rId4"/>
              </a:rPr>
              <a:t>Cap. 2: Utenti, produttori, formati, strumenti di ricerca</a:t>
            </a:r>
          </a:p>
          <a:p>
            <a:pPr marL="114300" indent="0">
              <a:buNone/>
            </a:pPr>
            <a:r>
              <a:rPr lang="it-IT" sz="2400" dirty="0"/>
              <a:t>di Piero Cavaleri e Fernando Venturini</a:t>
            </a:r>
          </a:p>
          <a:p>
            <a:pPr marL="114300" indent="0">
              <a:buNone/>
            </a:pPr>
            <a:r>
              <a:rPr lang="it-IT" sz="2400" dirty="0">
                <a:hlinkClick r:id="rId5"/>
              </a:rPr>
              <a:t>Cap. 3: L'informazione giuridica e politica d'interesse generale</a:t>
            </a:r>
          </a:p>
          <a:p>
            <a:pPr marL="114300" indent="0">
              <a:buNone/>
            </a:pPr>
            <a:r>
              <a:rPr lang="it-IT" sz="2400" dirty="0"/>
              <a:t>di Fernando Venturini</a:t>
            </a:r>
          </a:p>
          <a:p>
            <a:pPr marL="114300" indent="0">
              <a:buNone/>
            </a:pPr>
            <a:r>
              <a:rPr lang="it-IT" sz="2400" dirty="0">
                <a:hlinkClick r:id="rId6"/>
              </a:rPr>
              <a:t>Cap. 4: L'informazione regionale</a:t>
            </a:r>
          </a:p>
          <a:p>
            <a:pPr marL="114300" indent="0">
              <a:buNone/>
            </a:pPr>
            <a:r>
              <a:rPr lang="it-IT" sz="2400" dirty="0"/>
              <a:t>di Grazia Vecchio</a:t>
            </a:r>
          </a:p>
          <a:p>
            <a:pPr marL="114300" indent="0">
              <a:buNone/>
            </a:pPr>
            <a:r>
              <a:rPr lang="it-IT" sz="2400" dirty="0">
                <a:hlinkClick r:id="rId7"/>
              </a:rPr>
              <a:t>Cap. 5: L'informazione locale</a:t>
            </a:r>
          </a:p>
          <a:p>
            <a:pPr marL="114300" indent="0">
              <a:buNone/>
            </a:pPr>
            <a:r>
              <a:rPr lang="it-IT" sz="2400" dirty="0"/>
              <a:t>di Graziella Casarin</a:t>
            </a:r>
          </a:p>
          <a:p>
            <a:pPr marL="114300" indent="0">
              <a:buNone/>
            </a:pPr>
            <a:r>
              <a:rPr lang="it-IT" sz="2400" dirty="0">
                <a:hlinkClick r:id="rId8"/>
              </a:rPr>
              <a:t>Cap. 6: L'informazione economica e finanziaria</a:t>
            </a:r>
          </a:p>
          <a:p>
            <a:pPr marL="114300" indent="0">
              <a:buNone/>
            </a:pPr>
            <a:r>
              <a:rPr lang="it-IT" sz="2400" dirty="0"/>
              <a:t>di Laura Ballestra e Piero Cavaleri</a:t>
            </a:r>
          </a:p>
          <a:p>
            <a:pPr marL="114300" indent="0">
              <a:buNone/>
            </a:pPr>
            <a:r>
              <a:rPr lang="it-IT" sz="2400" dirty="0">
                <a:hlinkClick r:id="rId9"/>
              </a:rPr>
              <a:t>Cap. 7: Informazione statistica</a:t>
            </a:r>
          </a:p>
          <a:p>
            <a:pPr marL="114300" indent="0">
              <a:buNone/>
            </a:pPr>
            <a:r>
              <a:rPr lang="it-IT" sz="2400" dirty="0"/>
              <a:t>di Laura Ballestra e Piero Cavaleri</a:t>
            </a:r>
          </a:p>
          <a:p>
            <a:pPr marL="114300" indent="0">
              <a:buNone/>
            </a:pPr>
            <a:r>
              <a:rPr lang="it-IT" sz="2400" dirty="0">
                <a:hlinkClick r:id="rId10"/>
              </a:rPr>
              <a:t>Cap. 8: L’informazione scientifica: sanità e ambiente</a:t>
            </a:r>
          </a:p>
          <a:p>
            <a:pPr marL="114300" indent="0">
              <a:buNone/>
            </a:pPr>
            <a:r>
              <a:rPr lang="it-IT" sz="2400" dirty="0"/>
              <a:t>di Maurella Della Seta e Alessandra Ensoli</a:t>
            </a:r>
          </a:p>
          <a:p>
            <a:pPr marL="0" indent="0">
              <a:spcAft>
                <a:spcPts val="1200"/>
              </a:spcAft>
              <a:buNone/>
            </a:pPr>
            <a:endParaRPr lang="it" sz="2163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" sz="2163"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11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>
                <a:solidFill>
                  <a:schemeClr val="accent5"/>
                </a:solidFill>
              </a:rPr>
              <a:t>Cosa abbiamo fatto : Approfondimento</a:t>
            </a:r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BAB7A7-D02E-2551-EA75-CEF862F071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5939" y="2071571"/>
            <a:ext cx="1172600" cy="20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>
                <a:solidFill>
                  <a:schemeClr val="accent5"/>
                </a:solidFill>
              </a:rPr>
              <a:t>Cosa abbiamo fatto :</a:t>
            </a:r>
            <a:br>
              <a:rPr lang="it" sz="2380" b="1" dirty="0">
                <a:solidFill>
                  <a:schemeClr val="accent5"/>
                </a:solidFill>
              </a:rPr>
            </a:br>
            <a:r>
              <a:rPr lang="it" sz="2380" b="1" dirty="0">
                <a:solidFill>
                  <a:schemeClr val="accent5"/>
                </a:solidFill>
              </a:rPr>
              <a:t>Advocacy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163" dirty="0"/>
              <a:t>Il Manifesto sulla DFP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163" dirty="0"/>
              <a:t>(2017)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5293519" y="-18574"/>
            <a:ext cx="3850480" cy="18767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1400" dirty="0"/>
              <a:t>« […] L’informazione del settore pubblico è paragonabile alla democrazia: è un sistema per ottenere informazioni affidabili e non banali senz’altro imperfetto, ma che ad oggi risulta migliore degli altri sistemi possibili»</a:t>
            </a: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012" y="1858181"/>
            <a:ext cx="4672013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516375" y="1327125"/>
            <a:ext cx="72777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163" dirty="0"/>
              <a:t>Notizie dalla DFP</a:t>
            </a:r>
          </a:p>
          <a:p>
            <a:pPr marL="0" lvl="0" indent="0">
              <a:spcAft>
                <a:spcPts val="1200"/>
              </a:spcAft>
              <a:buNone/>
            </a:pPr>
            <a:endParaRPr sz="2163"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>
                <a:solidFill>
                  <a:schemeClr val="accent5"/>
                </a:solidFill>
              </a:rPr>
              <a:t>Cosa abbiamo fatto : Aggiornamento sulle fonti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549" y="800349"/>
            <a:ext cx="4340726" cy="38046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00350" y="17229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>
                <a:solidFill>
                  <a:schemeClr val="accent5"/>
                </a:solidFill>
              </a:rPr>
              <a:t>Cosa abbiamo fatto :</a:t>
            </a:r>
            <a:br>
              <a:rPr lang="it" sz="2380" b="1" dirty="0">
                <a:solidFill>
                  <a:schemeClr val="accent5"/>
                </a:solidFill>
              </a:rPr>
            </a:br>
            <a:r>
              <a:rPr lang="it" sz="2380" b="1" dirty="0">
                <a:solidFill>
                  <a:schemeClr val="accent5"/>
                </a:solidFill>
              </a:rPr>
              <a:t>Formazione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74045" y="3286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it-IT" sz="2163" dirty="0"/>
              <a:t>L’informazione di fonte pubblica conta (ciclo di </a:t>
            </a:r>
            <a:r>
              <a:rPr lang="it-IT" sz="2163" dirty="0" err="1"/>
              <a:t>webinar</a:t>
            </a:r>
            <a:r>
              <a:rPr lang="it-IT" sz="2163" dirty="0"/>
              <a:t> https://www.youtube.com/playlist?list=PLHV5yCVkreRzrWY7Lg06378BdrYm1YmH0)</a:t>
            </a:r>
            <a:endParaRPr sz="2163"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731" y="0"/>
            <a:ext cx="5706269" cy="30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3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>
                <a:solidFill>
                  <a:schemeClr val="accent5"/>
                </a:solidFill>
              </a:rPr>
              <a:t>Cosa faremo !</a:t>
            </a: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6924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332</Words>
  <Application>Microsoft Office PowerPoint</Application>
  <PresentationFormat>Presentazione su schermo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 Il gruppo di studio sulla Documentazione di fonte pubblica di AIB Laura Ballestra, LIUC Università Carlo Cattaneo, Coordinatore DFP</vt:lpstr>
      <vt:lpstr>Il gruppo di Studio DFP di AIB Associazione italiana biblioteche</vt:lpstr>
      <vt:lpstr>Cosa abbiamo fatto : Documentazione e aggiornamento</vt:lpstr>
      <vt:lpstr>Cosa abbiamo fatto : Approfondimento</vt:lpstr>
      <vt:lpstr>Cosa abbiamo fatto : Advocacy</vt:lpstr>
      <vt:lpstr>Cosa abbiamo fatto : Aggiornamento sulle fonti</vt:lpstr>
      <vt:lpstr>Cosa abbiamo fatto : Formazione</vt:lpstr>
      <vt:lpstr>Cosa faremo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gruppo di studio sulla Documentazione di fonte pubblica di AIB Laura Ballestra, LIUC Università Carlo Cattaneo, Coordinatore DFP</dc:title>
  <dc:creator>Laura Ballestra</dc:creator>
  <cp:lastModifiedBy>Laura Ballestra</cp:lastModifiedBy>
  <cp:revision>5</cp:revision>
  <dcterms:modified xsi:type="dcterms:W3CDTF">2023-03-03T16:01:45Z</dcterms:modified>
</cp:coreProperties>
</file>